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60"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293" autoAdjust="0"/>
  </p:normalViewPr>
  <p:slideViewPr>
    <p:cSldViewPr snapToGrid="0" snapToObjects="1">
      <p:cViewPr varScale="1">
        <p:scale>
          <a:sx n="89" d="100"/>
          <a:sy n="89" d="100"/>
        </p:scale>
        <p:origin x="1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Hello everyone! Today, we'll be talking about prepositions, conjunctions, and transitions in the English language. These elements are essential for connecting ideas and providing clarity in our sentences. We'll be focusing on examples related to computer science, which will be helpful for all of you as you study this fascinating subject.</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First, let's discuss prepositions. Prepositions help us connect noun phrases in a sentence and show the relationship between a noun or pronoun and other words. Some common prepositions are 'in', 'on', and 'with'. Let's look at a few examples from computer science: The data is stored </a:t>
            </a:r>
            <a:r>
              <a:rPr lang="en-GB" sz="1800" i="1" dirty="0">
                <a:solidFill>
                  <a:srgbClr val="374151"/>
                </a:solidFill>
                <a:effectLst/>
                <a:latin typeface="Arial" panose="020B0604020202020204" pitchFamily="34" charset="0"/>
                <a:ea typeface="Roboto" panose="02000000000000000000" pitchFamily="2" charset="0"/>
              </a:rPr>
              <a:t>in</a:t>
            </a:r>
            <a:r>
              <a:rPr lang="en-GB" sz="1800" dirty="0">
                <a:solidFill>
                  <a:srgbClr val="374151"/>
                </a:solidFill>
                <a:effectLst/>
                <a:latin typeface="Arial" panose="020B0604020202020204" pitchFamily="34" charset="0"/>
                <a:ea typeface="Roboto" panose="02000000000000000000" pitchFamily="2" charset="0"/>
              </a:rPr>
              <a:t> the database. She is working </a:t>
            </a:r>
            <a:r>
              <a:rPr lang="en-GB" sz="1800" i="1" dirty="0">
                <a:solidFill>
                  <a:srgbClr val="374151"/>
                </a:solidFill>
                <a:effectLst/>
                <a:latin typeface="Arial" panose="020B0604020202020204" pitchFamily="34" charset="0"/>
                <a:ea typeface="Roboto" panose="02000000000000000000" pitchFamily="2" charset="0"/>
              </a:rPr>
              <a:t>on</a:t>
            </a:r>
            <a:r>
              <a:rPr lang="en-GB" sz="1800" dirty="0">
                <a:solidFill>
                  <a:srgbClr val="374151"/>
                </a:solidFill>
                <a:effectLst/>
                <a:latin typeface="Arial" panose="020B0604020202020204" pitchFamily="34" charset="0"/>
                <a:ea typeface="Roboto" panose="02000000000000000000" pitchFamily="2" charset="0"/>
              </a:rPr>
              <a:t> the software. The algorithm runs faster </a:t>
            </a:r>
            <a:r>
              <a:rPr lang="en-GB" sz="1800" i="1" dirty="0">
                <a:solidFill>
                  <a:srgbClr val="374151"/>
                </a:solidFill>
                <a:effectLst/>
                <a:latin typeface="Arial" panose="020B0604020202020204" pitchFamily="34" charset="0"/>
                <a:ea typeface="Roboto" panose="02000000000000000000" pitchFamily="2" charset="0"/>
              </a:rPr>
              <a:t>with</a:t>
            </a:r>
            <a:r>
              <a:rPr lang="en-GB" sz="1800" dirty="0">
                <a:solidFill>
                  <a:srgbClr val="374151"/>
                </a:solidFill>
                <a:effectLst/>
                <a:latin typeface="Arial" panose="020B0604020202020204" pitchFamily="34" charset="0"/>
                <a:ea typeface="Roboto" panose="02000000000000000000" pitchFamily="2" charset="0"/>
              </a:rPr>
              <a:t> optimization. In these examples, the prepositions help us understand the relationships between different parts of the sentence.</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Now, let's move on to conjunctions and transitions. Conjunctions connect clauses, or groups of words with a subject and verb, in a sentence. Some common conjunctions are 'and', 'but', 'or', 'so', and 'because'. Here are some examples: The code is efficient </a:t>
            </a:r>
            <a:r>
              <a:rPr lang="en-GB" sz="1800" i="1" dirty="0">
                <a:solidFill>
                  <a:srgbClr val="374151"/>
                </a:solidFill>
                <a:effectLst/>
                <a:latin typeface="Arial" panose="020B0604020202020204" pitchFamily="34" charset="0"/>
                <a:ea typeface="Roboto" panose="02000000000000000000" pitchFamily="2" charset="0"/>
              </a:rPr>
              <a:t>and</a:t>
            </a:r>
            <a:r>
              <a:rPr lang="en-GB" sz="1800" dirty="0">
                <a:solidFill>
                  <a:srgbClr val="374151"/>
                </a:solidFill>
                <a:effectLst/>
                <a:latin typeface="Arial" panose="020B0604020202020204" pitchFamily="34" charset="0"/>
                <a:ea typeface="Roboto" panose="02000000000000000000" pitchFamily="2" charset="0"/>
              </a:rPr>
              <a:t> easy to read. The program crashed </a:t>
            </a:r>
            <a:r>
              <a:rPr lang="en-GB" sz="1800" i="1" dirty="0">
                <a:solidFill>
                  <a:srgbClr val="374151"/>
                </a:solidFill>
                <a:effectLst/>
                <a:latin typeface="Arial" panose="020B0604020202020204" pitchFamily="34" charset="0"/>
                <a:ea typeface="Roboto" panose="02000000000000000000" pitchFamily="2" charset="0"/>
              </a:rPr>
              <a:t>because</a:t>
            </a:r>
            <a:r>
              <a:rPr lang="en-GB" sz="1800" dirty="0">
                <a:solidFill>
                  <a:srgbClr val="374151"/>
                </a:solidFill>
                <a:effectLst/>
                <a:latin typeface="Arial" panose="020B0604020202020204" pitchFamily="34" charset="0"/>
                <a:ea typeface="Roboto" panose="02000000000000000000" pitchFamily="2" charset="0"/>
              </a:rPr>
              <a:t> there was a bug. You can use Python </a:t>
            </a:r>
            <a:r>
              <a:rPr lang="en-GB" sz="1800" i="1" dirty="0">
                <a:solidFill>
                  <a:srgbClr val="374151"/>
                </a:solidFill>
                <a:effectLst/>
                <a:latin typeface="Arial" panose="020B0604020202020204" pitchFamily="34" charset="0"/>
                <a:ea typeface="Roboto" panose="02000000000000000000" pitchFamily="2" charset="0"/>
              </a:rPr>
              <a:t>or</a:t>
            </a:r>
            <a:r>
              <a:rPr lang="en-GB" sz="1800" dirty="0">
                <a:solidFill>
                  <a:srgbClr val="374151"/>
                </a:solidFill>
                <a:effectLst/>
                <a:latin typeface="Arial" panose="020B0604020202020204" pitchFamily="34" charset="0"/>
                <a:ea typeface="Roboto" panose="02000000000000000000" pitchFamily="2" charset="0"/>
              </a:rPr>
              <a:t> JavaScript for this project. In these sentences, conjunctions link clauses together to create more complex ideas. Transitions, on the other hand, connect sentences and show the relationship between them. They make the text flow smoothly and can indicate addition, contrast, cause and effect, and more. Let's check out a couple of examples: The programmer fixed the bug. </a:t>
            </a:r>
            <a:r>
              <a:rPr lang="en-GB" sz="1800" i="1" dirty="0">
                <a:solidFill>
                  <a:srgbClr val="374151"/>
                </a:solidFill>
                <a:effectLst/>
                <a:latin typeface="Arial" panose="020B0604020202020204" pitchFamily="34" charset="0"/>
                <a:ea typeface="Roboto" panose="02000000000000000000" pitchFamily="2" charset="0"/>
              </a:rPr>
              <a:t>However</a:t>
            </a:r>
            <a:r>
              <a:rPr lang="en-GB" sz="1800" dirty="0">
                <a:solidFill>
                  <a:srgbClr val="374151"/>
                </a:solidFill>
                <a:effectLst/>
                <a:latin typeface="Arial" panose="020B0604020202020204" pitchFamily="34" charset="0"/>
                <a:ea typeface="Roboto" panose="02000000000000000000" pitchFamily="2" charset="0"/>
              </a:rPr>
              <a:t>, some performance issues still remained. The team implemented a new feature. </a:t>
            </a:r>
            <a:r>
              <a:rPr lang="en-GB" sz="1800" i="1" dirty="0">
                <a:solidFill>
                  <a:srgbClr val="374151"/>
                </a:solidFill>
                <a:effectLst/>
                <a:latin typeface="Arial" panose="020B0604020202020204" pitchFamily="34" charset="0"/>
                <a:ea typeface="Roboto" panose="02000000000000000000" pitchFamily="2" charset="0"/>
              </a:rPr>
              <a:t>As a result</a:t>
            </a:r>
            <a:r>
              <a:rPr lang="en-GB" sz="1800" dirty="0">
                <a:solidFill>
                  <a:srgbClr val="374151"/>
                </a:solidFill>
                <a:effectLst/>
                <a:latin typeface="Arial" panose="020B0604020202020204" pitchFamily="34" charset="0"/>
                <a:ea typeface="Roboto" panose="02000000000000000000" pitchFamily="2" charset="0"/>
              </a:rPr>
              <a:t>, the software became more versatile. In these cases, transitions help us understand how ideas in different sentences are related.</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213368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To wrap up, understanding prepositions, conjunctions, and transitions is crucial for clear communication. Using them properly helps our sentences flow better and connects our ideas more effectively. This knowledge is especially important in technical fields like computer science, where conveying complex ideas is often necessary.</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All linking </a:t>
            </a:r>
          </a:p>
          <a:p>
            <a:pPr algn="l">
              <a:lnSpc>
                <a:spcPts val="7668"/>
              </a:lnSpc>
              <a:buNone/>
            </a:pPr>
            <a:r>
              <a:rPr lang="en-US" sz="6750" dirty="0">
                <a:solidFill>
                  <a:srgbClr val="FFC000"/>
                </a:solidFill>
                <a:latin typeface="Poppins" pitchFamily="34" charset="0"/>
                <a:ea typeface="Poppins" pitchFamily="34" charset="-122"/>
                <a:cs typeface="Poppins" pitchFamily="34" charset="-120"/>
              </a:rPr>
              <a:t>expressions</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5" name="Object 3">
            <a:extLst>
              <a:ext uri="{FF2B5EF4-FFF2-40B4-BE49-F238E27FC236}">
                <a16:creationId xmlns:a16="http://schemas.microsoft.com/office/drawing/2014/main" id="{97E9F329-CD19-14B1-F2BD-02AA4EBF245F}"/>
              </a:ext>
            </a:extLst>
          </p:cNvPr>
          <p:cNvSpPr/>
          <p:nvPr/>
        </p:nvSpPr>
        <p:spPr>
          <a:xfrm>
            <a:off x="348876" y="3859697"/>
            <a:ext cx="8031029" cy="2612055"/>
          </a:xfrm>
          <a:prstGeom prst="rect">
            <a:avLst/>
          </a:prstGeom>
          <a:noFill/>
        </p:spPr>
        <p:txBody>
          <a:bodyPr wrap="square" lIns="0" tIns="0" rIns="0" bIns="0" rtlCol="0" anchor="t"/>
          <a:lstStyle/>
          <a:p>
            <a:pPr marL="800100" marR="0" lvl="1" indent="-342900">
              <a:lnSpc>
                <a:spcPct val="115000"/>
              </a:lnSpc>
              <a:spcBef>
                <a:spcPts val="0"/>
              </a:spcBef>
              <a:spcAft>
                <a:spcPts val="0"/>
              </a:spcAft>
              <a:buSzPts val="1000"/>
              <a:buFont typeface="Arial" panose="020B0604020202020204" pitchFamily="34" charset="0"/>
              <a:buChar char="•"/>
              <a:tabLst>
                <a:tab pos="914400" algn="l"/>
              </a:tabLst>
            </a:pPr>
            <a:r>
              <a:rPr lang="en-US" sz="2000" dirty="0">
                <a:solidFill>
                  <a:srgbClr val="FFC000"/>
                </a:solidFill>
                <a:latin typeface="Poppins" pitchFamily="34" charset="0"/>
                <a:ea typeface="Poppins" pitchFamily="34" charset="-122"/>
                <a:cs typeface="Poppins" pitchFamily="34" charset="-120"/>
              </a:rPr>
              <a:t>Topic: </a:t>
            </a:r>
            <a:r>
              <a:rPr lang="en-US" sz="2000" dirty="0">
                <a:solidFill>
                  <a:schemeClr val="bg1"/>
                </a:solidFill>
                <a:latin typeface="Poppins" pitchFamily="34" charset="0"/>
                <a:ea typeface="Poppins" pitchFamily="34" charset="-122"/>
                <a:cs typeface="Poppins" pitchFamily="34" charset="-120"/>
              </a:rPr>
              <a:t>Prepositions, Conjunctions, and Transitions in Language</a:t>
            </a:r>
          </a:p>
          <a:p>
            <a:pPr marL="800100" marR="0" lvl="1" indent="-342900">
              <a:lnSpc>
                <a:spcPct val="115000"/>
              </a:lnSpc>
              <a:spcBef>
                <a:spcPts val="0"/>
              </a:spcBef>
              <a:spcAft>
                <a:spcPts val="0"/>
              </a:spcAft>
              <a:buSzPts val="1000"/>
              <a:buFont typeface="Wingdings" pitchFamily="2"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Importance: </a:t>
            </a:r>
            <a:r>
              <a:rPr lang="en-US" sz="2000" dirty="0">
                <a:solidFill>
                  <a:schemeClr val="bg1"/>
                </a:solidFill>
                <a:latin typeface="Poppins" pitchFamily="34" charset="0"/>
                <a:ea typeface="Poppins" pitchFamily="34" charset="-122"/>
                <a:cs typeface="Poppins" pitchFamily="34" charset="-120"/>
              </a:rPr>
              <a:t>Connecting ideas and providing clarity</a:t>
            </a:r>
          </a:p>
          <a:p>
            <a:pPr marL="800100" marR="0" lvl="1" indent="-342900">
              <a:lnSpc>
                <a:spcPct val="115000"/>
              </a:lnSpc>
              <a:spcBef>
                <a:spcPts val="0"/>
              </a:spcBef>
              <a:spcAft>
                <a:spcPts val="0"/>
              </a:spcAft>
              <a:buSzPts val="1000"/>
              <a:buFont typeface="Wingdings" pitchFamily="2"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Focus: </a:t>
            </a:r>
            <a:r>
              <a:rPr lang="en-US" sz="2000" dirty="0">
                <a:solidFill>
                  <a:schemeClr val="bg1"/>
                </a:solidFill>
                <a:latin typeface="Poppins" pitchFamily="34" charset="0"/>
                <a:ea typeface="Poppins" pitchFamily="34" charset="-122"/>
                <a:cs typeface="Poppins" pitchFamily="34" charset="-120"/>
              </a:rPr>
              <a:t>Examples related to computer science </a:t>
            </a:r>
            <a:endParaRPr lang="en-US" sz="2000" dirty="0">
              <a:solidFill>
                <a:schemeClr val="bg1"/>
              </a:solidFill>
              <a:effectLst/>
              <a:latin typeface="Arial" panose="020B0604020202020204" pitchFamily="34" charset="0"/>
              <a:ea typeface="ＭＳ 明朝" panose="02020609040205080304" pitchFamily="17"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E9EF5600-53F1-5CD4-1C56-3CB1199F0DC7}"/>
              </a:ext>
            </a:extLst>
          </p:cNvPr>
          <p:cNvSpPr/>
          <p:nvPr/>
        </p:nvSpPr>
        <p:spPr>
          <a:xfrm>
            <a:off x="356069" y="534919"/>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Prepositions</a:t>
            </a:r>
            <a:endParaRPr lang="en-US" sz="3600" dirty="0"/>
          </a:p>
        </p:txBody>
      </p:sp>
      <p:sp>
        <p:nvSpPr>
          <p:cNvPr id="4" name="Object 3">
            <a:extLst>
              <a:ext uri="{FF2B5EF4-FFF2-40B4-BE49-F238E27FC236}">
                <a16:creationId xmlns:a16="http://schemas.microsoft.com/office/drawing/2014/main" id="{11D89614-8310-71E6-2B6B-5B2D42943CF7}"/>
              </a:ext>
            </a:extLst>
          </p:cNvPr>
          <p:cNvSpPr/>
          <p:nvPr/>
        </p:nvSpPr>
        <p:spPr>
          <a:xfrm>
            <a:off x="482008" y="2122972"/>
            <a:ext cx="10219330"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Definition: </a:t>
            </a:r>
            <a:r>
              <a:rPr lang="en-US" sz="2000" dirty="0">
                <a:solidFill>
                  <a:schemeClr val="bg1"/>
                </a:solidFill>
                <a:latin typeface="Poppins" pitchFamily="34" charset="0"/>
                <a:ea typeface="Poppins" pitchFamily="34" charset="-122"/>
                <a:cs typeface="Poppins" pitchFamily="34" charset="-120"/>
              </a:rPr>
              <a:t>Connect noun phrases, show relationships </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Examples:</a:t>
            </a:r>
          </a:p>
          <a:p>
            <a:pPr marL="1657350" lvl="3"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The data is stored in the database </a:t>
            </a:r>
          </a:p>
          <a:p>
            <a:pPr marL="1657350" lvl="3"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She is working on the software</a:t>
            </a:r>
          </a:p>
          <a:p>
            <a:pPr marL="1657350" lvl="3"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The algorithm runs faster with optimization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C12FA799-EF0B-7AEA-879E-1A6BC736B06B}"/>
              </a:ext>
            </a:extLst>
          </p:cNvPr>
          <p:cNvSpPr/>
          <p:nvPr/>
        </p:nvSpPr>
        <p:spPr>
          <a:xfrm>
            <a:off x="529342" y="280353"/>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Conjunctions &amp; Transitions</a:t>
            </a:r>
          </a:p>
        </p:txBody>
      </p:sp>
      <p:sp>
        <p:nvSpPr>
          <p:cNvPr id="4" name="Object 3">
            <a:extLst>
              <a:ext uri="{FF2B5EF4-FFF2-40B4-BE49-F238E27FC236}">
                <a16:creationId xmlns:a16="http://schemas.microsoft.com/office/drawing/2014/main" id="{85ACDDC9-9F75-DF48-12FD-B95FF2B30EA1}"/>
              </a:ext>
            </a:extLst>
          </p:cNvPr>
          <p:cNvSpPr/>
          <p:nvPr/>
        </p:nvSpPr>
        <p:spPr>
          <a:xfrm>
            <a:off x="424858" y="1631333"/>
            <a:ext cx="10219330" cy="4946314"/>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Conjunctions:</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Definition: </a:t>
            </a:r>
            <a:r>
              <a:rPr lang="en-US" sz="2000" dirty="0">
                <a:solidFill>
                  <a:schemeClr val="bg1"/>
                </a:solidFill>
                <a:latin typeface="Poppins" pitchFamily="34" charset="0"/>
                <a:ea typeface="Poppins" pitchFamily="34" charset="-122"/>
                <a:cs typeface="Poppins" pitchFamily="34" charset="-120"/>
              </a:rPr>
              <a:t>Connect clauses in a sentence</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Examples:</a:t>
            </a:r>
          </a:p>
          <a:p>
            <a:pPr marL="1657350" lvl="3"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The code is efficient and easy to read</a:t>
            </a:r>
          </a:p>
          <a:p>
            <a:pPr marL="1657350" lvl="3"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The program crashed because there was a bug</a:t>
            </a:r>
          </a:p>
          <a:p>
            <a:pPr marL="1657350" lvl="3"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You can use Python or JavaScript for this project</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Transitions:</a:t>
            </a:r>
            <a:endParaRPr lang="en-US" sz="2000" dirty="0">
              <a:solidFill>
                <a:srgbClr val="FFC000"/>
              </a:solidFill>
              <a:latin typeface="Poppins" pitchFamily="34" charset="0"/>
              <a:ea typeface="Poppins" pitchFamily="34" charset="-122"/>
              <a:cs typeface="Poppins" pitchFamily="34" charset="-120"/>
            </a:endParaRP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Definition:</a:t>
            </a:r>
            <a:r>
              <a:rPr lang="en-US" sz="2000" dirty="0">
                <a:solidFill>
                  <a:schemeClr val="bg1"/>
                </a:solidFill>
                <a:latin typeface="Poppins" pitchFamily="34" charset="0"/>
                <a:ea typeface="Poppins" pitchFamily="34" charset="-122"/>
                <a:cs typeface="Poppins" pitchFamily="34" charset="-120"/>
              </a:rPr>
              <a:t> Connect clauses in a sentence</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Examples:</a:t>
            </a:r>
          </a:p>
          <a:p>
            <a:pPr marL="1657350" lvl="3"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The programmer fixed the bug. However, some performance issues remained</a:t>
            </a:r>
          </a:p>
          <a:p>
            <a:pPr marL="1657350" lvl="3"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The team implemented a new feature. As a result, the software became more versatile</a:t>
            </a:r>
          </a:p>
        </p:txBody>
      </p:sp>
    </p:spTree>
    <p:extLst>
      <p:ext uri="{BB962C8B-B14F-4D97-AF65-F5344CB8AC3E}">
        <p14:creationId xmlns:p14="http://schemas.microsoft.com/office/powerpoint/2010/main" val="3790380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FB2BBFC8-8381-1B72-ED22-B2E55AE57795}"/>
              </a:ext>
            </a:extLst>
          </p:cNvPr>
          <p:cNvSpPr/>
          <p:nvPr/>
        </p:nvSpPr>
        <p:spPr>
          <a:xfrm>
            <a:off x="529342" y="280353"/>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p>
        </p:txBody>
      </p:sp>
      <p:sp>
        <p:nvSpPr>
          <p:cNvPr id="5" name="Object 3">
            <a:extLst>
              <a:ext uri="{FF2B5EF4-FFF2-40B4-BE49-F238E27FC236}">
                <a16:creationId xmlns:a16="http://schemas.microsoft.com/office/drawing/2014/main" id="{F5840F0F-A813-B001-3E95-84ADEF31F8E6}"/>
              </a:ext>
            </a:extLst>
          </p:cNvPr>
          <p:cNvSpPr/>
          <p:nvPr/>
        </p:nvSpPr>
        <p:spPr>
          <a:xfrm>
            <a:off x="301596" y="2086436"/>
            <a:ext cx="9691812" cy="2378415"/>
          </a:xfrm>
          <a:prstGeom prst="rect">
            <a:avLst/>
          </a:prstGeom>
          <a:noFill/>
        </p:spPr>
        <p:txBody>
          <a:bodyPr wrap="square" lIns="0" tIns="0" rIns="0" bIns="0" rtlCol="0" anchor="t"/>
          <a:lstStyle/>
          <a:p>
            <a:pPr lvl="1">
              <a:lnSpc>
                <a:spcPct val="115000"/>
              </a:lnSpc>
              <a:buSzPts val="1000"/>
              <a:tabLst>
                <a:tab pos="914400" algn="l"/>
              </a:tabLst>
            </a:pPr>
            <a:endParaRPr lang="en-US" sz="2000" dirty="0">
              <a:solidFill>
                <a:srgbClr val="FFC000"/>
              </a:solidFill>
              <a:latin typeface="Poppins" pitchFamily="34" charset="0"/>
              <a:ea typeface="Poppins" pitchFamily="34" charset="-122"/>
              <a:cs typeface="Poppins" pitchFamily="34" charset="-120"/>
            </a:endParaRPr>
          </a:p>
        </p:txBody>
      </p:sp>
      <p:sp>
        <p:nvSpPr>
          <p:cNvPr id="3" name="Object 3">
            <a:extLst>
              <a:ext uri="{FF2B5EF4-FFF2-40B4-BE49-F238E27FC236}">
                <a16:creationId xmlns:a16="http://schemas.microsoft.com/office/drawing/2014/main" id="{AB3F2454-97CD-6317-EEB2-660BC05FCB30}"/>
              </a:ext>
            </a:extLst>
          </p:cNvPr>
          <p:cNvSpPr/>
          <p:nvPr/>
        </p:nvSpPr>
        <p:spPr>
          <a:xfrm>
            <a:off x="496295" y="2088533"/>
            <a:ext cx="10219330" cy="237841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Understanding prepositions, conjunctions, and transitions is essential for clear communication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Proper use improves sentence flow and connects ideas effectively</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Importance in technical fields, like computer science, for conveying complex ideas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555</Words>
  <Application>Microsoft Macintosh PowerPoint</Application>
  <PresentationFormat>Widescreen</PresentationFormat>
  <Paragraphs>37</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Poppins</vt:lpstr>
      <vt:lpstr>Calibri</vt:lpstr>
      <vt:lpstr>Wingdings</vt:lpstr>
      <vt:lpstr>Symbol</vt:lpstr>
      <vt:lpstr>Arial</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Nicholas Carr</cp:lastModifiedBy>
  <cp:revision>12</cp:revision>
  <dcterms:created xsi:type="dcterms:W3CDTF">2023-08-09T04:07:22Z</dcterms:created>
  <dcterms:modified xsi:type="dcterms:W3CDTF">2023-08-10T06:40:28Z</dcterms:modified>
</cp:coreProperties>
</file>